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82" r:id="rId8"/>
    <p:sldId id="289" r:id="rId9"/>
    <p:sldId id="284" r:id="rId10"/>
    <p:sldId id="285" r:id="rId11"/>
    <p:sldId id="286" r:id="rId12"/>
    <p:sldId id="287" r:id="rId13"/>
    <p:sldId id="288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>
      <p:cViewPr varScale="1">
        <p:scale>
          <a:sx n="69" d="100"/>
          <a:sy n="69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Подготовила: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Гатиятуллина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Зиля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Разгатовна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000108"/>
            <a:ext cx="7040567" cy="364333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7200" dirty="0" smtClean="0">
                <a:solidFill>
                  <a:srgbClr val="0070C0"/>
                </a:solidFill>
                <a:latin typeface="Monotype Corsiva" pitchFamily="66" charset="0"/>
              </a:rPr>
              <a:t>Родительское собрание на тему: «Семейное чтение»</a:t>
            </a:r>
            <a:endParaRPr lang="ru-RU" sz="7200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436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 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Подавайте своему ребенку хороший пример - читайте сами</a:t>
            </a:r>
            <a:r>
              <a:rPr lang="ru-RU" sz="4000" b="0" dirty="0" smtClean="0">
                <a:latin typeface="Monotype Corsiva" pitchFamily="66" charset="0"/>
              </a:rPr>
              <a:t/>
            </a:r>
            <a:br>
              <a:rPr lang="ru-RU" sz="4000" b="0" dirty="0" smtClean="0">
                <a:latin typeface="Monotype Corsiva" pitchFamily="66" charset="0"/>
              </a:rPr>
            </a:br>
            <a:endParaRPr lang="ru-RU" sz="4000" b="0" dirty="0">
              <a:latin typeface="Monotype Corsiva" pitchFamily="66" charset="0"/>
            </a:endParaRPr>
          </a:p>
        </p:txBody>
      </p:sp>
      <p:pic>
        <p:nvPicPr>
          <p:cNvPr id="4" name="Содержимое 3" descr="a8460960300c72db071daa0329fb7a67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928663" y="731838"/>
            <a:ext cx="5000659" cy="34750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sz="6600" dirty="0" smtClean="0">
                <a:solidFill>
                  <a:srgbClr val="0070C0"/>
                </a:solidFill>
                <a:latin typeface="Monotype Corsiva" pitchFamily="66" charset="0"/>
              </a:rPr>
              <a:t>Закладка карандаш</a:t>
            </a:r>
            <a:endParaRPr lang="ru-RU" sz="6600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a7f15401863-kantselyarskie-tovary-zakladka-karandash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2085087" y="731838"/>
            <a:ext cx="4516626" cy="34750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N8br0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785918" y="731838"/>
            <a:ext cx="6643734" cy="54118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arandash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642910" y="731838"/>
            <a:ext cx="7715303" cy="54118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kugarsen.ucoz.ru/_nw/11/3375592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332656"/>
            <a:ext cx="8496944" cy="6192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9168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.i.ua/photo/images/pic/0/1/5960010_cde1744c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136904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4804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kugarsen.ucoz.ru/_nw/12/9244719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560840" cy="612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5929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6048672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>
                <a:solidFill>
                  <a:srgbClr val="00B0F0"/>
                </a:solidFill>
                <a:effectLst/>
                <a:latin typeface="Monotype Corsiva" pitchFamily="66" charset="0"/>
              </a:rPr>
              <a:t>Основные причины необходимости чтения:</a:t>
            </a:r>
            <a:r>
              <a:rPr lang="ru-RU" sz="3200" dirty="0" smtClean="0">
                <a:effectLst/>
                <a:latin typeface="Monotype Corsiva" pitchFamily="66" charset="0"/>
              </a:rPr>
              <a:t/>
            </a:r>
            <a:br>
              <a:rPr lang="ru-RU" sz="3200" dirty="0" smtClean="0">
                <a:effectLst/>
                <a:latin typeface="Monotype Corsiva" pitchFamily="66" charset="0"/>
              </a:rPr>
            </a:br>
            <a:r>
              <a:rPr lang="ru-RU" sz="3200" dirty="0" smtClean="0">
                <a:effectLst/>
                <a:latin typeface="Monotype Corsiva" pitchFamily="66" charset="0"/>
              </a:rPr>
              <a:t>1</a:t>
            </a:r>
            <a:r>
              <a:rPr lang="ru-RU" sz="3200" dirty="0">
                <a:effectLst/>
                <a:latin typeface="Monotype Corsiva" pitchFamily="66" charset="0"/>
              </a:rPr>
              <a:t>. Чтение вслух стимулирует развитие детского мозга.</a:t>
            </a:r>
            <a:br>
              <a:rPr lang="ru-RU" sz="3200" dirty="0">
                <a:effectLst/>
                <a:latin typeface="Monotype Corsiva" pitchFamily="66" charset="0"/>
              </a:rPr>
            </a:br>
            <a:r>
              <a:rPr lang="ru-RU" sz="3200" dirty="0">
                <a:effectLst/>
                <a:latin typeface="Monotype Corsiva" pitchFamily="66" charset="0"/>
              </a:rPr>
              <a:t>2. Чтение вызывает любопытство и помогает ребенку понять себя и других.</a:t>
            </a:r>
            <a:br>
              <a:rPr lang="ru-RU" sz="3200" dirty="0">
                <a:effectLst/>
                <a:latin typeface="Monotype Corsiva" pitchFamily="66" charset="0"/>
              </a:rPr>
            </a:br>
            <a:r>
              <a:rPr lang="ru-RU" sz="3200" dirty="0">
                <a:effectLst/>
                <a:latin typeface="Monotype Corsiva" pitchFamily="66" charset="0"/>
              </a:rPr>
              <a:t>3. Дети быстро учатся на примере - имитируя.</a:t>
            </a:r>
            <a:br>
              <a:rPr lang="ru-RU" sz="3200" dirty="0">
                <a:effectLst/>
                <a:latin typeface="Monotype Corsiva" pitchFamily="66" charset="0"/>
              </a:rPr>
            </a:br>
            <a:r>
              <a:rPr lang="ru-RU" sz="3200" dirty="0">
                <a:effectLst/>
                <a:latin typeface="Monotype Corsiva" pitchFamily="66" charset="0"/>
              </a:rPr>
              <a:t>4. Чтение стимулирует развитие речи и улучшает </a:t>
            </a:r>
            <a:r>
              <a:rPr lang="ru-RU" sz="3200" dirty="0" smtClean="0">
                <a:effectLst/>
                <a:latin typeface="Monotype Corsiva" pitchFamily="66" charset="0"/>
              </a:rPr>
              <a:t>память, а также </a:t>
            </a:r>
            <a:r>
              <a:rPr lang="ru-RU" sz="3200" dirty="0">
                <a:effectLst/>
                <a:latin typeface="Monotype Corsiva" pitchFamily="66" charset="0"/>
              </a:rPr>
              <a:t>помогает в преодолении </a:t>
            </a:r>
            <a:r>
              <a:rPr lang="ru-RU" sz="3200" dirty="0" err="1">
                <a:effectLst/>
                <a:latin typeface="Monotype Corsiva" pitchFamily="66" charset="0"/>
              </a:rPr>
              <a:t>дислексии</a:t>
            </a:r>
            <a:r>
              <a:rPr lang="ru-RU" sz="3200" dirty="0">
                <a:effectLst/>
                <a:latin typeface="Monotype Corsiva" pitchFamily="66" charset="0"/>
              </a:rPr>
              <a:t>.</a:t>
            </a:r>
            <a:br>
              <a:rPr lang="ru-RU" sz="3200" dirty="0">
                <a:effectLst/>
                <a:latin typeface="Monotype Corsiva" pitchFamily="66" charset="0"/>
              </a:rPr>
            </a:br>
            <a:r>
              <a:rPr lang="ru-RU" sz="3200" dirty="0">
                <a:effectLst/>
                <a:latin typeface="Monotype Corsiva" pitchFamily="66" charset="0"/>
              </a:rPr>
              <a:t>5. </a:t>
            </a:r>
            <a:r>
              <a:rPr lang="ru-RU" sz="3200" dirty="0" smtClean="0">
                <a:effectLst/>
                <a:latin typeface="Monotype Corsiva" pitchFamily="66" charset="0"/>
              </a:rPr>
              <a:t>Чтение это способ проведения времени с ребенком. 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1709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920879" cy="5038496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>
                <a:effectLst/>
                <a:latin typeface="Monotype Corsiva" pitchFamily="66" charset="0"/>
              </a:rPr>
              <a:t>7</a:t>
            </a:r>
            <a:r>
              <a:rPr lang="ru-RU" sz="3600" dirty="0">
                <a:effectLst/>
                <a:latin typeface="Monotype Corsiva" pitchFamily="66" charset="0"/>
              </a:rPr>
              <a:t>. Чтение также отвечает за создание особого вида эмоциональной связи между родителями и детьми.</a:t>
            </a:r>
            <a:br>
              <a:rPr lang="ru-RU" sz="3600" dirty="0">
                <a:effectLst/>
                <a:latin typeface="Monotype Corsiva" pitchFamily="66" charset="0"/>
              </a:rPr>
            </a:br>
            <a:r>
              <a:rPr lang="ru-RU" sz="3600" dirty="0">
                <a:effectLst/>
                <a:latin typeface="Monotype Corsiva" pitchFamily="66" charset="0"/>
              </a:rPr>
              <a:t>8. </a:t>
            </a:r>
            <a:r>
              <a:rPr lang="ru-RU" sz="3600" dirty="0" smtClean="0">
                <a:effectLst/>
                <a:latin typeface="Monotype Corsiva" pitchFamily="66" charset="0"/>
              </a:rPr>
              <a:t>Чтение формирует моральную чувствительность ребенка, формирует положительный образ . Таким образом, вы инвестируете в моральное и интеллектуальное развитие ребенка. </a:t>
            </a:r>
            <a:r>
              <a:rPr lang="ru-RU" sz="3600" dirty="0">
                <a:effectLst/>
                <a:latin typeface="Monotype Corsiva" pitchFamily="66" charset="0"/>
              </a:rPr>
              <a:t/>
            </a:r>
            <a:br>
              <a:rPr lang="ru-RU" sz="3600" dirty="0">
                <a:effectLst/>
                <a:latin typeface="Monotype Corsiva" pitchFamily="66" charset="0"/>
              </a:rPr>
            </a:br>
            <a:r>
              <a:rPr lang="ru-RU" sz="3600" dirty="0">
                <a:effectLst/>
                <a:latin typeface="Monotype Corsiva" pitchFamily="66" charset="0"/>
              </a:rPr>
              <a:t>9. Чтение вслух с ребенком поможет ему преодолеть многие проблемы </a:t>
            </a:r>
            <a:r>
              <a:rPr lang="ru-RU" sz="3600" dirty="0" smtClean="0">
                <a:effectLst/>
                <a:latin typeface="Monotype Corsiva" pitchFamily="66" charset="0"/>
              </a:rPr>
              <a:t>дальнейшего развития.</a:t>
            </a:r>
            <a:r>
              <a:rPr lang="ru-RU" sz="3600" dirty="0">
                <a:effectLst/>
                <a:latin typeface="Monotype Corsiva" pitchFamily="66" charset="0"/>
              </a:rPr>
              <a:t/>
            </a:r>
            <a:br>
              <a:rPr lang="ru-RU" sz="3600" dirty="0">
                <a:effectLst/>
                <a:latin typeface="Monotype Corsiva" pitchFamily="66" charset="0"/>
              </a:rPr>
            </a:br>
            <a:endParaRPr lang="ru-RU" sz="36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362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80920" cy="5544616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4000" dirty="0" smtClean="0">
                <a:solidFill>
                  <a:srgbClr val="00B0F0"/>
                </a:solidFill>
                <a:effectLst/>
                <a:latin typeface="Monotype Corsiva" pitchFamily="66" charset="0"/>
              </a:rPr>
              <a:t>После </a:t>
            </a:r>
            <a:r>
              <a:rPr lang="ru-RU" sz="4000" dirty="0">
                <a:solidFill>
                  <a:srgbClr val="00B0F0"/>
                </a:solidFill>
                <a:effectLst/>
                <a:latin typeface="Monotype Corsiva" pitchFamily="66" charset="0"/>
              </a:rPr>
              <a:t>чтения </a:t>
            </a:r>
            <a:r>
              <a:rPr lang="ru-RU" sz="4000" dirty="0" smtClean="0">
                <a:solidFill>
                  <a:srgbClr val="00B0F0"/>
                </a:solidFill>
                <a:effectLst/>
                <a:latin typeface="Monotype Corsiva" pitchFamily="66" charset="0"/>
              </a:rPr>
              <a:t>произведения можно использовать:</a:t>
            </a:r>
            <a:r>
              <a:rPr lang="ru-RU" sz="4000" dirty="0">
                <a:solidFill>
                  <a:srgbClr val="00B0F0"/>
                </a:solidFill>
                <a:effectLst/>
                <a:latin typeface="Monotype Corsiva" pitchFamily="66" charset="0"/>
              </a:rPr>
              <a:t/>
            </a:r>
            <a:br>
              <a:rPr lang="ru-RU" sz="4000" dirty="0">
                <a:solidFill>
                  <a:srgbClr val="00B0F0"/>
                </a:solidFill>
                <a:effectLst/>
                <a:latin typeface="Monotype Corsiva" pitchFamily="66" charset="0"/>
              </a:rPr>
            </a:br>
            <a:r>
              <a:rPr lang="ru-RU" sz="3200" dirty="0">
                <a:effectLst/>
                <a:latin typeface="Monotype Corsiva" pitchFamily="66" charset="0"/>
              </a:rPr>
              <a:t>1. Беседы по его </a:t>
            </a:r>
            <a:r>
              <a:rPr lang="ru-RU" sz="3200" dirty="0" smtClean="0">
                <a:effectLst/>
                <a:latin typeface="Monotype Corsiva" pitchFamily="66" charset="0"/>
              </a:rPr>
              <a:t>содержанию.</a:t>
            </a:r>
            <a:r>
              <a:rPr lang="ru-RU" sz="3200" dirty="0">
                <a:effectLst/>
                <a:latin typeface="Monotype Corsiva" pitchFamily="66" charset="0"/>
              </a:rPr>
              <a:t/>
            </a:r>
            <a:br>
              <a:rPr lang="ru-RU" sz="3200" dirty="0">
                <a:effectLst/>
                <a:latin typeface="Monotype Corsiva" pitchFamily="66" charset="0"/>
              </a:rPr>
            </a:br>
            <a:r>
              <a:rPr lang="ru-RU" sz="3200" dirty="0">
                <a:effectLst/>
                <a:latin typeface="Monotype Corsiva" pitchFamily="66" charset="0"/>
              </a:rPr>
              <a:t>2. </a:t>
            </a:r>
            <a:r>
              <a:rPr lang="ru-RU" sz="3200" dirty="0" smtClean="0">
                <a:effectLst/>
                <a:latin typeface="Monotype Corsiva" pitchFamily="66" charset="0"/>
              </a:rPr>
              <a:t>Пересказ </a:t>
            </a:r>
            <a:r>
              <a:rPr lang="ru-RU" sz="3200" dirty="0">
                <a:effectLst/>
                <a:latin typeface="Monotype Corsiva" pitchFamily="66" charset="0"/>
              </a:rPr>
              <a:t>текста или отрывки из него.</a:t>
            </a:r>
            <a:br>
              <a:rPr lang="ru-RU" sz="3200" dirty="0">
                <a:effectLst/>
                <a:latin typeface="Monotype Corsiva" pitchFamily="66" charset="0"/>
              </a:rPr>
            </a:br>
            <a:r>
              <a:rPr lang="ru-RU" sz="3200" dirty="0">
                <a:effectLst/>
                <a:latin typeface="Monotype Corsiva" pitchFamily="66" charset="0"/>
              </a:rPr>
              <a:t>3. Прослушивание аудиозаписи литературных произведений.</a:t>
            </a:r>
            <a:br>
              <a:rPr lang="ru-RU" sz="3200" dirty="0">
                <a:effectLst/>
                <a:latin typeface="Monotype Corsiva" pitchFamily="66" charset="0"/>
              </a:rPr>
            </a:br>
            <a:r>
              <a:rPr lang="ru-RU" sz="3200" dirty="0">
                <a:effectLst/>
                <a:latin typeface="Monotype Corsiva" pitchFamily="66" charset="0"/>
              </a:rPr>
              <a:t>4. Выразительное чтение стихов.</a:t>
            </a:r>
            <a:br>
              <a:rPr lang="ru-RU" sz="3200" dirty="0">
                <a:effectLst/>
                <a:latin typeface="Monotype Corsiva" pitchFamily="66" charset="0"/>
              </a:rPr>
            </a:br>
            <a:r>
              <a:rPr lang="ru-RU" sz="3200" dirty="0">
                <a:effectLst/>
                <a:latin typeface="Monotype Corsiva" pitchFamily="66" charset="0"/>
              </a:rPr>
              <a:t>5. Участие в инсценировках, играх-драматизациях.</a:t>
            </a:r>
            <a:br>
              <a:rPr lang="ru-RU" sz="3200" dirty="0">
                <a:effectLst/>
                <a:latin typeface="Monotype Corsiva" pitchFamily="66" charset="0"/>
              </a:rPr>
            </a:br>
            <a:r>
              <a:rPr lang="ru-RU" sz="3200" dirty="0">
                <a:effectLst/>
                <a:latin typeface="Monotype Corsiva" pitchFamily="66" charset="0"/>
              </a:rPr>
              <a:t>6. Рассматривание рисунков художников – иллюстраторов.</a:t>
            </a:r>
            <a:br>
              <a:rPr lang="ru-RU" sz="3200" dirty="0">
                <a:effectLst/>
                <a:latin typeface="Monotype Corsiva" pitchFamily="66" charset="0"/>
              </a:rPr>
            </a:br>
            <a:r>
              <a:rPr lang="ru-RU" sz="3200" dirty="0">
                <a:effectLst/>
                <a:latin typeface="Monotype Corsiva" pitchFamily="66" charset="0"/>
              </a:rPr>
              <a:t>7. Выполнение творческих работ по мотивам сюжетов книг.</a:t>
            </a:r>
            <a:br>
              <a:rPr lang="ru-RU" sz="3200" dirty="0">
                <a:effectLst/>
                <a:latin typeface="Monotype Corsiva" pitchFamily="66" charset="0"/>
              </a:rPr>
            </a:br>
            <a:endParaRPr lang="ru-RU" sz="3200" dirty="0"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324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57166"/>
            <a:ext cx="8496943" cy="6240186"/>
          </a:xfrm>
        </p:spPr>
        <p:txBody>
          <a:bodyPr/>
          <a:lstStyle/>
          <a:p>
            <a:pPr algn="l">
              <a:buNone/>
            </a:pPr>
            <a:r>
              <a:rPr lang="ru-RU" sz="4400" dirty="0" smtClean="0">
                <a:solidFill>
                  <a:srgbClr val="00B0F0"/>
                </a:solidFill>
                <a:latin typeface="Monotype Corsiva" pitchFamily="66" charset="0"/>
              </a:rPr>
              <a:t>Книги для чтения:</a:t>
            </a: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u="sng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Русский фольклор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Песенки, потешки,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заклички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.  «Зайчишка-трусишка...»;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600" u="sng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Фольклор народов мира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Сказки. «Три поросенка», пер. с англ. С. Михалкова;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600" u="sng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Произведения поэтов и писателей России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Поэзия. И. Бунин. «Листопад» (отрывок); А. Майков. «Осенние листья по ветру кружат...»; </a:t>
            </a:r>
            <a:r>
              <a:rPr lang="ru-RU" sz="3600" dirty="0">
                <a:latin typeface="Monotype Corsiva" pitchFamily="66" charset="0"/>
              </a:rPr>
              <a:t/>
            </a:r>
            <a:br>
              <a:rPr lang="ru-RU" sz="3600" dirty="0">
                <a:latin typeface="Monotype Corsiva" pitchFamily="66" charset="0"/>
              </a:rPr>
            </a:br>
            <a:endParaRPr lang="ru-RU" sz="36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022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79296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Литературные сказки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М. Горький. «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Воробьишко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»; В. Осеева. «Волшебная иголочка»; 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Произведения поэтов и писателей разных стран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Литературные сказки. А.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Милн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. «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Винни-Пух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и все-все-все» (главы из книги), пер. с англ. Б.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Заходера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; </a:t>
            </a:r>
            <a:endParaRPr lang="en-US" sz="3200" b="1" dirty="0" smtClean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Для заучивания наизусть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«Дед хотел уху сварить...», «Ножки, ножки, где вы были?» — рус. нар. песенки; А. Пушкин. «Ветер, ветер! Ты могуч...» (из «Сказки о мертвой царевне и о семи богатырях»); 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9179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Помните, что ежедневное чтение: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Monotype Corsiva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Обеспечивает эмоциональное развитие ребенка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Развивает речь, память и воображение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Учит думать, улучшает концентрацию внимания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Укрепляет чувство собственного достоинства ребенка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Расширяет общие знания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Облегчает обучение, помогает добиться успеха в школе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Учит моральным ценностям, помогает в воспитании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Предотвращает зависимость от телевидения и компьютеров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Защищает от опасности массовой культуры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Формирует привычку читать и учиться на всю жизнь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Развивает творчество,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креативность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эмпатию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286</TotalTime>
  <Words>93</Words>
  <Application>Microsoft Office PowerPoint</Application>
  <PresentationFormat>Экран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Родительское собрание на тему: «Семейное чтение»</vt:lpstr>
      <vt:lpstr>Слайд 2</vt:lpstr>
      <vt:lpstr>Слайд 3</vt:lpstr>
      <vt:lpstr>Основные причины необходимости чтения: 1. Чтение вслух стимулирует развитие детского мозга. 2. Чтение вызывает любопытство и помогает ребенку понять себя и других. 3. Дети быстро учатся на примере - имитируя. 4. Чтение стимулирует развитие речи и улучшает память, а также помогает в преодолении дислексии. 5. Чтение это способ проведения времени с ребенком.  </vt:lpstr>
      <vt:lpstr>7. Чтение также отвечает за создание особого вида эмоциональной связи между родителями и детьми. 8. Чтение формирует моральную чувствительность ребенка, формирует положительный образ . Таким образом, вы инвестируете в моральное и интеллектуальное развитие ребенка.  9. Чтение вслух с ребенком поможет ему преодолеть многие проблемы дальнейшего развития. </vt:lpstr>
      <vt:lpstr>    После чтения произведения можно использовать: 1. Беседы по его содержанию. 2. Пересказ текста или отрывки из него. 3. Прослушивание аудиозаписи литературных произведений. 4. Выразительное чтение стихов. 5. Участие в инсценировках, играх-драматизациях. 6. Рассматривание рисунков художников – иллюстраторов. 7. Выполнение творческих работ по мотивам сюжетов книг. </vt:lpstr>
      <vt:lpstr>Книги для чтения: Русский фольклор Песенки, потешки, заклички.  «Зайчишка-трусишка...»;  Фольклор народов мира Сказки. «Три поросенка», пер. с англ. С. Михалкова;  Произведения поэтов и писателей России Поэзия. И. Бунин. «Листопад» (отрывок); А. Майков. «Осенние листья по ветру кружат...»;  </vt:lpstr>
      <vt:lpstr>Слайд 8</vt:lpstr>
      <vt:lpstr>Слайд 9</vt:lpstr>
      <vt:lpstr> Подавайте своему ребенку хороший пример - читайте сами </vt:lpstr>
      <vt:lpstr>Закладка карандаш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на тему: «Испокон века книга растит человека».</dc:title>
  <dc:creator>Пользователь</dc:creator>
  <cp:lastModifiedBy>Admin</cp:lastModifiedBy>
  <cp:revision>26</cp:revision>
  <dcterms:created xsi:type="dcterms:W3CDTF">2015-02-25T15:27:10Z</dcterms:created>
  <dcterms:modified xsi:type="dcterms:W3CDTF">2016-03-06T17:58:46Z</dcterms:modified>
</cp:coreProperties>
</file>